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38" r:id="rId9"/>
    <p:sldId id="330" r:id="rId10"/>
    <p:sldId id="331" r:id="rId11"/>
    <p:sldId id="332" r:id="rId12"/>
    <p:sldId id="339" r:id="rId13"/>
    <p:sldId id="340" r:id="rId14"/>
    <p:sldId id="342" r:id="rId15"/>
    <p:sldId id="329" r:id="rId16"/>
    <p:sldId id="343" r:id="rId17"/>
    <p:sldId id="345" r:id="rId18"/>
    <p:sldId id="317" r:id="rId19"/>
    <p:sldId id="316" r:id="rId20"/>
    <p:sldId id="327" r:id="rId21"/>
    <p:sldId id="346" r:id="rId22"/>
    <p:sldId id="347" r:id="rId23"/>
    <p:sldId id="348" r:id="rId24"/>
    <p:sldId id="31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smtClean="0"/>
              <a:t>Assembly Validation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29" t="42168" b="1469"/>
          <a:stretch/>
        </p:blipFill>
        <p:spPr>
          <a:xfrm>
            <a:off x="101972" y="1789593"/>
            <a:ext cx="8924846" cy="4336571"/>
          </a:xfrm>
        </p:spPr>
      </p:pic>
      <p:sp>
        <p:nvSpPr>
          <p:cNvPr id="5" name="TextBox 4"/>
          <p:cNvSpPr txBox="1"/>
          <p:nvPr/>
        </p:nvSpPr>
        <p:spPr>
          <a:xfrm>
            <a:off x="307885" y="1285049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 you see?</a:t>
            </a:r>
          </a:p>
          <a:p>
            <a:r>
              <a:rPr lang="en-US" dirty="0" smtClean="0"/>
              <a:t>Virus sample isolated from human</a:t>
            </a:r>
          </a:p>
          <a:p>
            <a:r>
              <a:rPr lang="en-US" dirty="0" smtClean="0"/>
              <a:t>Reads were filtered against human ref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25096" y="1425905"/>
            <a:ext cx="153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PhiX</a:t>
            </a:r>
            <a:r>
              <a:rPr lang="en-US" dirty="0" smtClean="0"/>
              <a:t> spike-in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13751" y="6017049"/>
            <a:ext cx="243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contamination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224316" y="2267732"/>
            <a:ext cx="1488161" cy="922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972" y="3915618"/>
            <a:ext cx="8924846" cy="19804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3" idx="2"/>
          </p:cNvCxnSpPr>
          <p:nvPr/>
        </p:nvCxnSpPr>
        <p:spPr>
          <a:xfrm>
            <a:off x="7690991" y="1795237"/>
            <a:ext cx="156443" cy="4724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68736" y="5896104"/>
            <a:ext cx="15120" cy="230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0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Kraken / Blast / </a:t>
            </a:r>
            <a:r>
              <a:rPr lang="en-US" dirty="0" err="1" smtClean="0"/>
              <a:t>Kaiju</a:t>
            </a:r>
            <a:r>
              <a:rPr lang="en-US" dirty="0" smtClean="0"/>
              <a:t> </a:t>
            </a:r>
            <a:r>
              <a:rPr lang="en-US" dirty="0" smtClean="0"/>
              <a:t>taxonomic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4320"/>
          <a:stretch/>
        </p:blipFill>
        <p:spPr>
          <a:xfrm>
            <a:off x="307886" y="1885541"/>
            <a:ext cx="4240696" cy="450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82" y="1885541"/>
            <a:ext cx="3988146" cy="3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9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Blobtools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GC </a:t>
            </a:r>
            <a:r>
              <a:rPr lang="en-US" dirty="0" err="1" smtClean="0"/>
              <a:t>vs</a:t>
            </a:r>
            <a:r>
              <a:rPr lang="en-US" dirty="0" smtClean="0"/>
              <a:t> Coverage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Taxonomically annotated</a:t>
            </a:r>
          </a:p>
        </p:txBody>
      </p:sp>
      <p:pic>
        <p:nvPicPr>
          <p:cNvPr id="7" name="Content Placeholder 6" descr="scaffolds_blobtools.scaffolds_blobtools.blobDB.json.bestsum.phylum.p7.span.100.blobplot.bam0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r="6117" b="2072"/>
          <a:stretch/>
        </p:blipFill>
        <p:spPr>
          <a:xfrm>
            <a:off x="3583512" y="1088510"/>
            <a:ext cx="5416018" cy="5631077"/>
          </a:xfrm>
        </p:spPr>
      </p:pic>
    </p:spTree>
    <p:extLst>
      <p:ext uri="{BB962C8B-B14F-4D97-AF65-F5344CB8AC3E}">
        <p14:creationId xmlns:p14="http://schemas.microsoft.com/office/powerpoint/2010/main" val="71273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Blobtools</a:t>
            </a:r>
            <a:endParaRPr lang="en-US" dirty="0"/>
          </a:p>
        </p:txBody>
      </p:sp>
      <p:pic>
        <p:nvPicPr>
          <p:cNvPr id="6" name="Picture 5" descr="MiSeqSample1_single_cell_spades_assembly_blob.MiSeqSample1_single_cell_spades_assembly_blob.blobDB.json.bestsum.phylum.p7.span.100.blobplot.bam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t="28751" r="29014" b="4478"/>
          <a:stretch/>
        </p:blipFill>
        <p:spPr>
          <a:xfrm>
            <a:off x="2494979" y="1173870"/>
            <a:ext cx="5776976" cy="568413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70857" y="3840026"/>
            <a:ext cx="1158360" cy="2117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7885" y="4862610"/>
            <a:ext cx="270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ign of bacterial contamination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29454" y="5172143"/>
            <a:ext cx="1741403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035" y="2297968"/>
            <a:ext cx="269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positive matches to hypothetical proteins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27496" y="2494505"/>
            <a:ext cx="2268044" cy="13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26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Blobtools</a:t>
            </a:r>
            <a:endParaRPr lang="en-US" dirty="0"/>
          </a:p>
        </p:txBody>
      </p:sp>
      <p:pic>
        <p:nvPicPr>
          <p:cNvPr id="9" name="Picture 8" descr="allpaths.scf_blobtools.allpaths.scf_blobtools.blobDB.json.bestsum.phylum.p7.span.100.blobplot.bam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29228" r="29177" b="5058"/>
          <a:stretch/>
        </p:blipFill>
        <p:spPr>
          <a:xfrm>
            <a:off x="2794106" y="1013770"/>
            <a:ext cx="6057641" cy="5844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3368" y="2056076"/>
            <a:ext cx="19807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What’s your interpretation?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oss sample.</a:t>
            </a:r>
          </a:p>
          <a:p>
            <a:r>
              <a:rPr lang="en-US" dirty="0" smtClean="0"/>
              <a:t>Haploid cell picked for one individual.</a:t>
            </a:r>
            <a:endParaRPr lang="en-US" dirty="0"/>
          </a:p>
        </p:txBody>
      </p:sp>
      <p:pic>
        <p:nvPicPr>
          <p:cNvPr id="12" name="Picture 11" descr="allpaths.scf_blobtools.allpaths.scf_blobtools.blobDB.json.bestsum.phylum.p7.span.100.blobplot.bam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4" t="12284" r="6739" b="75971"/>
          <a:stretch/>
        </p:blipFill>
        <p:spPr>
          <a:xfrm>
            <a:off x="307886" y="4928538"/>
            <a:ext cx="2974204" cy="16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pic>
        <p:nvPicPr>
          <p:cNvPr id="4" name="Content Placeholder 3" descr="B.improvisus_combined_assembly_vs_reads.col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r="3491"/>
          <a:stretch/>
        </p:blipFill>
        <p:spPr>
          <a:xfrm>
            <a:off x="800285" y="1173870"/>
            <a:ext cx="7258840" cy="5684130"/>
          </a:xfrm>
        </p:spPr>
      </p:pic>
      <p:sp>
        <p:nvSpPr>
          <p:cNvPr id="5" name="TextBox 4"/>
          <p:cNvSpPr txBox="1"/>
          <p:nvPr/>
        </p:nvSpPr>
        <p:spPr>
          <a:xfrm>
            <a:off x="307885" y="1112253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Kat cold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82148" y="2675924"/>
            <a:ext cx="210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k-</a:t>
            </a:r>
            <a:r>
              <a:rPr lang="en-US" dirty="0" err="1" smtClean="0"/>
              <a:t>mer</a:t>
            </a:r>
            <a:r>
              <a:rPr lang="en-US" dirty="0" smtClean="0"/>
              <a:t> abundance in assembly </a:t>
            </a:r>
            <a:r>
              <a:rPr lang="en-US" dirty="0" err="1" smtClean="0"/>
              <a:t>contigs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059125" y="2237496"/>
            <a:ext cx="438482" cy="438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B.improvisus_combined_assembly_vs_reads.cmp-main.mx.spectra-cn_x1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46" y="3840027"/>
            <a:ext cx="2955609" cy="221670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91653" y="6475574"/>
            <a:ext cx="387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might contamination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pic>
        <p:nvPicPr>
          <p:cNvPr id="4" name="Content Placeholder 3" descr="B.improvisus_combined_assembly_vs_reads.col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r="3491"/>
          <a:stretch/>
        </p:blipFill>
        <p:spPr>
          <a:xfrm>
            <a:off x="800285" y="1173870"/>
            <a:ext cx="7258840" cy="5684130"/>
          </a:xfrm>
        </p:spPr>
      </p:pic>
      <p:sp>
        <p:nvSpPr>
          <p:cNvPr id="5" name="TextBox 4"/>
          <p:cNvSpPr txBox="1"/>
          <p:nvPr/>
        </p:nvSpPr>
        <p:spPr>
          <a:xfrm>
            <a:off x="307885" y="1112253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Kat cold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093313"/>
            <a:ext cx="1673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Repeats:</a:t>
            </a:r>
          </a:p>
          <a:p>
            <a:r>
              <a:rPr lang="en-US" dirty="0" smtClean="0"/>
              <a:t>Small size</a:t>
            </a:r>
          </a:p>
          <a:p>
            <a:r>
              <a:rPr lang="en-US" dirty="0" smtClean="0"/>
              <a:t>High coverage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55331" y="1920013"/>
            <a:ext cx="2131962" cy="1904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42270" y="2675924"/>
            <a:ext cx="1179385" cy="907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82148" y="4961011"/>
            <a:ext cx="175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Contamination:</a:t>
            </a:r>
          </a:p>
          <a:p>
            <a:r>
              <a:rPr lang="en-US" dirty="0" smtClean="0"/>
              <a:t>Multiple groups</a:t>
            </a:r>
            <a:r>
              <a:rPr lang="en-US" dirty="0"/>
              <a:t> </a:t>
            </a:r>
            <a:r>
              <a:rPr lang="en-US" dirty="0" smtClean="0"/>
              <a:t>of gradients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2148" y="2675924"/>
            <a:ext cx="210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k-</a:t>
            </a:r>
            <a:r>
              <a:rPr lang="en-US" dirty="0" err="1" smtClean="0"/>
              <a:t>mer</a:t>
            </a:r>
            <a:r>
              <a:rPr lang="en-US" dirty="0" smtClean="0"/>
              <a:t> abundance in assembly </a:t>
            </a:r>
            <a:r>
              <a:rPr lang="en-US" dirty="0" err="1" smtClean="0"/>
              <a:t>contigs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059125" y="2237496"/>
            <a:ext cx="438482" cy="438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4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Contamination </a:t>
            </a:r>
            <a:r>
              <a:rPr lang="en-US" dirty="0" smtClean="0"/>
              <a:t>detection is tricky.</a:t>
            </a:r>
          </a:p>
          <a:p>
            <a:endParaRPr lang="en-US" dirty="0" smtClean="0"/>
          </a:p>
          <a:p>
            <a:r>
              <a:rPr lang="en-US" dirty="0" smtClean="0"/>
              <a:t>GC </a:t>
            </a:r>
            <a:r>
              <a:rPr lang="en-US" dirty="0" err="1" smtClean="0"/>
              <a:t>vs</a:t>
            </a:r>
            <a:r>
              <a:rPr lang="en-US" dirty="0" smtClean="0"/>
              <a:t> Coverage plots are useful overviews.</a:t>
            </a:r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have access to the assembly graph, use it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 conservative when filtering</a:t>
            </a:r>
          </a:p>
          <a:p>
            <a:endParaRPr lang="en-US" dirty="0"/>
          </a:p>
          <a:p>
            <a:r>
              <a:rPr lang="en-US" dirty="0" smtClean="0"/>
              <a:t>Remove spike-in / control sequences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Assemblies are written in </a:t>
            </a:r>
            <a:r>
              <a:rPr lang="en-US" dirty="0" err="1" smtClean="0"/>
              <a:t>fasta</a:t>
            </a:r>
            <a:r>
              <a:rPr lang="en-US" dirty="0" smtClean="0"/>
              <a:t>/q format.</a:t>
            </a:r>
          </a:p>
          <a:p>
            <a:pPr lvl="1"/>
            <a:r>
              <a:rPr lang="en-US" dirty="0" smtClean="0"/>
              <a:t>Loses connection information between the </a:t>
            </a:r>
            <a:r>
              <a:rPr lang="en-US" dirty="0" err="1" smtClean="0"/>
              <a:t>contigs</a:t>
            </a:r>
            <a:r>
              <a:rPr lang="en-US" dirty="0" smtClean="0"/>
              <a:t>/scaffolds.</a:t>
            </a:r>
          </a:p>
          <a:p>
            <a:pPr lvl="1"/>
            <a:endParaRPr lang="en-US" dirty="0"/>
          </a:p>
          <a:p>
            <a:r>
              <a:rPr lang="en-US" dirty="0" smtClean="0"/>
              <a:t>Some assemblers also write </a:t>
            </a:r>
            <a:r>
              <a:rPr lang="en-US" dirty="0" smtClean="0"/>
              <a:t>graph files of the assembly.</a:t>
            </a:r>
          </a:p>
          <a:p>
            <a:pPr lvl="1"/>
            <a:r>
              <a:rPr lang="en-US" dirty="0" smtClean="0"/>
              <a:t>Formats:</a:t>
            </a:r>
            <a:endParaRPr lang="en-US" dirty="0"/>
          </a:p>
          <a:p>
            <a:pPr lvl="2"/>
            <a:r>
              <a:rPr lang="en-US" dirty="0" err="1" smtClean="0"/>
              <a:t>Fastg</a:t>
            </a:r>
            <a:r>
              <a:rPr lang="en-US" dirty="0" smtClean="0"/>
              <a:t>, GFA (Bandage)</a:t>
            </a:r>
            <a:endParaRPr lang="en-US" dirty="0"/>
          </a:p>
          <a:p>
            <a:pPr lvl="2"/>
            <a:r>
              <a:rPr lang="en-US" dirty="0" smtClean="0"/>
              <a:t>Dot (</a:t>
            </a:r>
            <a:r>
              <a:rPr lang="en-US" dirty="0" err="1" smtClean="0"/>
              <a:t>Graphviz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GML (</a:t>
            </a:r>
            <a:r>
              <a:rPr lang="en-US" dirty="0" err="1" smtClean="0"/>
              <a:t>yEd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Maintains </a:t>
            </a:r>
            <a:r>
              <a:rPr lang="en-US" dirty="0" err="1" smtClean="0"/>
              <a:t>contig</a:t>
            </a:r>
            <a:r>
              <a:rPr lang="en-US" dirty="0" smtClean="0"/>
              <a:t> relationships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48502" b="-48502"/>
          <a:stretch>
            <a:fillRect/>
          </a:stretch>
        </p:blipFill>
        <p:spPr>
          <a:xfrm>
            <a:off x="4773613" y="1231900"/>
            <a:ext cx="4038600" cy="4894263"/>
          </a:xfrm>
        </p:spPr>
      </p:pic>
    </p:spTree>
    <p:extLst>
      <p:ext uri="{BB962C8B-B14F-4D97-AF65-F5344CB8AC3E}">
        <p14:creationId xmlns:p14="http://schemas.microsoft.com/office/powerpoint/2010/main" val="299578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</a:t>
            </a:r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465" b="36952"/>
          <a:stretch/>
        </p:blipFill>
        <p:spPr>
          <a:xfrm>
            <a:off x="307887" y="1173870"/>
            <a:ext cx="8526690" cy="3730250"/>
          </a:xfrm>
        </p:spPr>
      </p:pic>
      <p:sp>
        <p:nvSpPr>
          <p:cNvPr id="8" name="Rectangle 7"/>
          <p:cNvSpPr/>
          <p:nvPr/>
        </p:nvSpPr>
        <p:spPr>
          <a:xfrm>
            <a:off x="307886" y="1173870"/>
            <a:ext cx="563010" cy="4702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0896" y="5121631"/>
            <a:ext cx="275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Ideal bacterial assembly graph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24208" y="5121631"/>
            <a:ext cx="288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assembly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7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</a:t>
            </a:r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19" t="8927" r="23967" b="14765"/>
          <a:stretch/>
        </p:blipFill>
        <p:spPr>
          <a:xfrm>
            <a:off x="1557391" y="1162556"/>
            <a:ext cx="6290044" cy="5695444"/>
          </a:xfrm>
        </p:spPr>
      </p:pic>
      <p:sp>
        <p:nvSpPr>
          <p:cNvPr id="6" name="TextBox 5"/>
          <p:cNvSpPr txBox="1"/>
          <p:nvPr/>
        </p:nvSpPr>
        <p:spPr>
          <a:xfrm>
            <a:off x="307885" y="123319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3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12825" r="-12825"/>
          <a:stretch>
            <a:fillRect/>
          </a:stretch>
        </p:blipFill>
        <p:spPr>
          <a:xfrm>
            <a:off x="341748" y="1488609"/>
            <a:ext cx="4038600" cy="260842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14214" r="-14214"/>
          <a:stretch>
            <a:fillRect/>
          </a:stretch>
        </p:blipFill>
        <p:spPr>
          <a:xfrm>
            <a:off x="4773273" y="1488608"/>
            <a:ext cx="4038600" cy="260842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07" y="4217981"/>
            <a:ext cx="2660795" cy="2398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502" y="4217980"/>
            <a:ext cx="2503015" cy="2409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1748" y="1126304"/>
            <a:ext cx="246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Evaluate k-</a:t>
            </a:r>
            <a:r>
              <a:rPr lang="en-US" dirty="0" err="1" smtClean="0"/>
              <a:t>mer</a:t>
            </a:r>
            <a:r>
              <a:rPr lang="en-US" dirty="0" smtClean="0"/>
              <a:t> choice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748" y="1534495"/>
            <a:ext cx="73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K=51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48119" y="6488668"/>
            <a:ext cx="314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 Wick: Effect of k-</a:t>
            </a:r>
            <a:r>
              <a:rPr lang="en-US" dirty="0" err="1"/>
              <a:t>mer</a:t>
            </a:r>
            <a:r>
              <a:rPr lang="en-US" dirty="0"/>
              <a:t> size.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748" y="4217981"/>
            <a:ext cx="73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K=81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73273" y="4217980"/>
            <a:ext cx="73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K=91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50314" y="1534495"/>
            <a:ext cx="73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0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366" b="-3366"/>
          <a:stretch>
            <a:fillRect/>
          </a:stretch>
        </p:blipFill>
        <p:spPr/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-6572" r="-6572"/>
          <a:stretch>
            <a:fillRect/>
          </a:stretch>
        </p:blipFill>
        <p:spPr>
          <a:xfrm>
            <a:off x="307886" y="1231602"/>
            <a:ext cx="4038600" cy="4894561"/>
          </a:xfrm>
        </p:spPr>
      </p:pic>
      <p:sp>
        <p:nvSpPr>
          <p:cNvPr id="8" name="TextBox 7"/>
          <p:cNvSpPr txBox="1"/>
          <p:nvPr/>
        </p:nvSpPr>
        <p:spPr>
          <a:xfrm>
            <a:off x="307886" y="1263436"/>
            <a:ext cx="20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Manipulate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44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86" y="1263436"/>
            <a:ext cx="168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labeling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819" t="2945" r="28819" b="2538"/>
          <a:stretch/>
        </p:blipFill>
        <p:spPr>
          <a:xfrm>
            <a:off x="4773273" y="1375758"/>
            <a:ext cx="4038600" cy="4626173"/>
          </a:xfrm>
        </p:spPr>
      </p:pic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379" t="9949" r="38309" b="7823"/>
          <a:stretch/>
        </p:blipFill>
        <p:spPr>
          <a:xfrm>
            <a:off x="341748" y="1632769"/>
            <a:ext cx="4508878" cy="4493394"/>
          </a:xfrm>
        </p:spPr>
      </p:pic>
      <p:sp>
        <p:nvSpPr>
          <p:cNvPr id="6" name="TextBox 5"/>
          <p:cNvSpPr txBox="1"/>
          <p:nvPr/>
        </p:nvSpPr>
        <p:spPr>
          <a:xfrm>
            <a:off x="801376" y="6304295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</a:t>
            </a:r>
            <a:r>
              <a:rPr lang="en-US" dirty="0" smtClean="0"/>
              <a:t> coverage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0626" y="6304295"/>
            <a:ext cx="144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Blast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0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t="-11533" b="-1153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5724" y="5988697"/>
            <a:ext cx="377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 </a:t>
            </a:r>
            <a:r>
              <a:rPr lang="en-US" dirty="0" smtClean="0"/>
              <a:t>gene </a:t>
            </a:r>
            <a:r>
              <a:rPr lang="en-US" dirty="0" smtClean="0"/>
              <a:t>blast match to this </a:t>
            </a:r>
            <a:r>
              <a:rPr lang="en-US" dirty="0" err="1" smtClean="0"/>
              <a:t>contig</a:t>
            </a:r>
            <a:endParaRPr lang="en-US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80515" y="4582912"/>
            <a:ext cx="0" cy="14057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5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29" t="42168" b="1469"/>
          <a:stretch/>
        </p:blipFill>
        <p:spPr>
          <a:xfrm>
            <a:off x="101972" y="1789593"/>
            <a:ext cx="8924846" cy="4336571"/>
          </a:xfrm>
        </p:spPr>
      </p:pic>
      <p:sp>
        <p:nvSpPr>
          <p:cNvPr id="5" name="TextBox 4"/>
          <p:cNvSpPr txBox="1"/>
          <p:nvPr/>
        </p:nvSpPr>
        <p:spPr>
          <a:xfrm>
            <a:off x="307885" y="1285049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 you see?</a:t>
            </a:r>
          </a:p>
          <a:p>
            <a:r>
              <a:rPr lang="en-US" dirty="0" smtClean="0"/>
              <a:t>Virus sample isolated from human</a:t>
            </a:r>
          </a:p>
          <a:p>
            <a:r>
              <a:rPr lang="en-US" dirty="0" smtClean="0"/>
              <a:t>Reads were filtered against human ref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47534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104953</TotalTime>
  <Words>278</Words>
  <Application>Microsoft Macintosh PowerPoint</Application>
  <PresentationFormat>On-screen Show (4:3)</PresentationFormat>
  <Paragraphs>77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Assembly Validation</vt:lpstr>
      <vt:lpstr>Assembly graphs</vt:lpstr>
      <vt:lpstr>Assembly graphs</vt:lpstr>
      <vt:lpstr>Assembly graphs</vt:lpstr>
      <vt:lpstr>Assembly graphs</vt:lpstr>
      <vt:lpstr>Assembly graphs</vt:lpstr>
      <vt:lpstr>Assembly graphs</vt:lpstr>
      <vt:lpstr>Assembly graphs</vt:lpstr>
      <vt:lpstr>Assembly graphs</vt:lpstr>
      <vt:lpstr>Assembly graphs</vt:lpstr>
      <vt:lpstr>Contamination</vt:lpstr>
      <vt:lpstr>Contamination assessment</vt:lpstr>
      <vt:lpstr>Contamination assessment</vt:lpstr>
      <vt:lpstr>Contamination assessment</vt:lpstr>
      <vt:lpstr>Contamination assessment</vt:lpstr>
      <vt:lpstr>Contamination assessment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344</cp:revision>
  <dcterms:created xsi:type="dcterms:W3CDTF">2016-08-17T14:19:15Z</dcterms:created>
  <dcterms:modified xsi:type="dcterms:W3CDTF">2018-11-18T14:01:55Z</dcterms:modified>
</cp:coreProperties>
</file>